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302" r:id="rId5"/>
    <p:sldId id="303" r:id="rId6"/>
    <p:sldId id="299" r:id="rId7"/>
    <p:sldId id="261" r:id="rId8"/>
    <p:sldId id="275" r:id="rId9"/>
    <p:sldId id="285" r:id="rId10"/>
    <p:sldId id="263" r:id="rId11"/>
    <p:sldId id="265" r:id="rId12"/>
    <p:sldId id="266" r:id="rId13"/>
    <p:sldId id="290" r:id="rId14"/>
    <p:sldId id="291" r:id="rId15"/>
    <p:sldId id="292" r:id="rId16"/>
    <p:sldId id="293" r:id="rId17"/>
    <p:sldId id="288" r:id="rId18"/>
    <p:sldId id="272" r:id="rId19"/>
    <p:sldId id="267" r:id="rId20"/>
    <p:sldId id="273" r:id="rId21"/>
    <p:sldId id="294" r:id="rId22"/>
    <p:sldId id="295" r:id="rId23"/>
    <p:sldId id="283" r:id="rId24"/>
    <p:sldId id="296" r:id="rId25"/>
    <p:sldId id="284" r:id="rId26"/>
    <p:sldId id="297" r:id="rId27"/>
    <p:sldId id="298" r:id="rId28"/>
    <p:sldId id="300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2.xml"/><Relationship Id="rId5" Type="http://schemas.openxmlformats.org/officeDocument/2006/relationships/image" Target="../media/image10.jpeg"/><Relationship Id="rId4" Type="http://schemas.openxmlformats.org/officeDocument/2006/relationships/slide" Target="slide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&#1042;&#1080;&#1076;&#1077;&#1086;/&#1055;&#1088;&#1080;&#1088;&#1086;&#1076;&#1085;&#1099;&#1077;%20&#1088;&#1077;&#1089;&#1091;&#1088;&#1089;&#1099;.swf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Жанна\Рабочий стол\Картинки\average\0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72596" cy="750091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1196752"/>
            <a:ext cx="7772400" cy="2592288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Природные ресурсы и их использование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60032" y="4869160"/>
            <a:ext cx="3456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Подготовила учитель </a:t>
            </a:r>
            <a:r>
              <a:rPr lang="ru-RU" dirty="0" smtClean="0"/>
              <a:t>биологии Целинной ООШ</a:t>
            </a:r>
            <a:endParaRPr lang="ru-RU" dirty="0"/>
          </a:p>
          <a:p>
            <a:r>
              <a:rPr lang="ru-RU" dirty="0" err="1" smtClean="0"/>
              <a:t>Такимбаева</a:t>
            </a:r>
            <a:r>
              <a:rPr lang="ru-RU" dirty="0" smtClean="0"/>
              <a:t> Ш.К.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Жанна\Рабочий стол\Картинки\average\00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1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7200" b="1" dirty="0" smtClean="0">
                <a:solidFill>
                  <a:schemeClr val="bg2">
                    <a:lumMod val="10000"/>
                  </a:schemeClr>
                </a:solidFill>
              </a:rPr>
              <a:t>Задачи:</a:t>
            </a:r>
            <a:br>
              <a:rPr lang="ru-RU" sz="7200" b="1" dirty="0" smtClean="0">
                <a:solidFill>
                  <a:schemeClr val="bg2">
                    <a:lumMod val="10000"/>
                  </a:schemeClr>
                </a:solidFill>
              </a:rPr>
            </a:br>
            <a:endParaRPr lang="ru-RU" sz="72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-расширить и углубить знания о роли человека в биосфере и его место  в биосфере</a:t>
            </a:r>
            <a:r>
              <a:rPr lang="ru-RU" sz="2800" dirty="0" smtClean="0"/>
              <a:t>;</a:t>
            </a:r>
          </a:p>
          <a:p>
            <a:r>
              <a:rPr lang="ru-RU" dirty="0" smtClean="0"/>
              <a:t>-показать условность классификации ресурсов, найти пути решения проблемы их использования;</a:t>
            </a:r>
          </a:p>
          <a:p>
            <a:r>
              <a:rPr lang="ru-RU" dirty="0" smtClean="0"/>
              <a:t>-развивать умения и навыки анализировать, сравнивать, выделять главное.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Жанна\Рабочий стол\Картинки\average\00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126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28596" y="571480"/>
            <a:ext cx="8258204" cy="57840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b="1" i="1" dirty="0" smtClean="0">
                <a:solidFill>
                  <a:schemeClr val="bg1"/>
                </a:solidFill>
              </a:rPr>
              <a:t>Сегодня на уроке мы будем говорить о взаимоотношениях человека и биосферы. Выявим место и роль человека в ней.</a:t>
            </a:r>
            <a:endParaRPr lang="ru-RU" sz="4800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Жанна\Рабочий стол\Картинки\average\00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 dirty="0" smtClean="0">
                <a:solidFill>
                  <a:schemeClr val="bg1"/>
                </a:solidFill>
              </a:rPr>
              <a:t>Что такое биосфера?</a:t>
            </a:r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 smtClean="0"/>
          </a:p>
          <a:p>
            <a:r>
              <a:rPr lang="ru-RU" sz="4400" dirty="0" smtClean="0">
                <a:solidFill>
                  <a:srgbClr val="FF0000"/>
                </a:solidFill>
              </a:rPr>
              <a:t>Биосфера </a:t>
            </a:r>
            <a:r>
              <a:rPr lang="ru-RU" sz="4400" dirty="0" smtClean="0">
                <a:solidFill>
                  <a:srgbClr val="FFC000"/>
                </a:solidFill>
              </a:rPr>
              <a:t>– оболочка Земли, населенная живыми организмами</a:t>
            </a:r>
            <a:endParaRPr lang="ru-RU" sz="44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753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rgbClr val="0070C0"/>
                </a:solidFill>
              </a:rPr>
              <a:t>Перечислите факторы, которые обусловили эволюцию биосферы</a:t>
            </a:r>
            <a:r>
              <a:rPr lang="ru-RU" sz="2800" dirty="0" smtClean="0">
                <a:solidFill>
                  <a:schemeClr val="bg2"/>
                </a:solidFill>
              </a:rPr>
              <a:t>.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332656"/>
            <a:ext cx="7173416" cy="387358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Данные сравнительной эмбриологии и анатомии ясно доказывают, что в развитии и строении тел человека и животных есть черты сходства. В процессе эволюции жизни и биосферы Земли возникло и развивалось человечество. Развивая разные отрасли промышленности и сельского хозяйства, человек действует во благо себе. Но во вред биосфере. Постепенно человек стал зависеть от внешней окружающей среды и непосредственно влиял на природу. Русский ученый В.И.Вернадский говорил в своих трудах, человек имеет воздействие на биосферу и это является главной силой, изменяющей процессы в биосфере</a:t>
            </a:r>
            <a:r>
              <a:rPr lang="ru-RU" b="1" dirty="0" smtClean="0"/>
              <a:t>. (Земля образовалась и развивалась как космическое тело,  биологическая эволюция живых организмов, развитие человеческого общества).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2754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>
                <a:solidFill>
                  <a:schemeClr val="accent1"/>
                </a:solidFill>
                <a:latin typeface="Times New Roman"/>
                <a:ea typeface="Times New Roman"/>
              </a:rPr>
              <a:t>БИОСФЕРА</a:t>
            </a:r>
            <a:r>
              <a:rPr lang="ru-RU" sz="4800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4800" dirty="0" smtClean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4800" dirty="0">
                <a:solidFill>
                  <a:srgbClr val="FF0000"/>
                </a:solidFill>
                <a:latin typeface="Times New Roman"/>
                <a:ea typeface="Times New Roman"/>
              </a:rPr>
              <a:t/>
            </a:r>
            <a:br>
              <a:rPr lang="ru-RU" sz="4800" dirty="0">
                <a:solidFill>
                  <a:srgbClr val="FF0000"/>
                </a:solidFill>
                <a:latin typeface="Times New Roman"/>
                <a:ea typeface="Times New Roman"/>
              </a:rPr>
            </a:b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>
          <a:xfrm>
            <a:off x="4716016" y="116632"/>
            <a:ext cx="3672408" cy="3816424"/>
          </a:xfrm>
        </p:spPr>
        <p:txBody>
          <a:bodyPr>
            <a:normAutofit lnSpcReduction="10000"/>
          </a:bodyPr>
          <a:lstStyle/>
          <a:p>
            <a:r>
              <a:rPr lang="ru-RU" sz="2000" b="1" dirty="0">
                <a:latin typeface="Times New Roman"/>
                <a:ea typeface="Times New Roman"/>
              </a:rPr>
              <a:t>самая крупная экосистема Земли, область системного взаимодействия живого и косного вещества на планете. </a:t>
            </a:r>
            <a:endParaRPr lang="ru-RU" sz="2000" b="1" dirty="0" smtClean="0">
              <a:latin typeface="Times New Roman"/>
              <a:ea typeface="Times New Roman"/>
            </a:endParaRPr>
          </a:p>
          <a:p>
            <a:r>
              <a:rPr lang="ru-RU" sz="2000" b="1" dirty="0" smtClean="0">
                <a:latin typeface="Times New Roman"/>
                <a:ea typeface="Times New Roman"/>
              </a:rPr>
              <a:t>Характеризуется </a:t>
            </a:r>
            <a:r>
              <a:rPr lang="ru-RU" sz="2000" b="1" dirty="0">
                <a:latin typeface="Times New Roman"/>
                <a:ea typeface="Times New Roman"/>
              </a:rPr>
              <a:t>наличием круговоротов веществ: воды, углерода, азота и др., защищена озоновым экраном от ультрафиолетового излучения Солнца.  </a:t>
            </a:r>
          </a:p>
          <a:p>
            <a:endParaRPr lang="ru-RU" dirty="0"/>
          </a:p>
        </p:txBody>
      </p:sp>
      <p:pic>
        <p:nvPicPr>
          <p:cNvPr id="7" name="Picture 2" descr="C:\Documents and Settings\Жанна\Рабочий стол\Картинки\bkg4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332656"/>
            <a:ext cx="4217148" cy="37793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603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C:\Documents and Settings\Жанна\Рабочий стол\Картинки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9923"/>
            <a:ext cx="3714744" cy="6688077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786050" y="428604"/>
            <a:ext cx="6072230" cy="6072230"/>
          </a:xfrm>
        </p:spPr>
        <p:txBody>
          <a:bodyPr>
            <a:normAutofit/>
          </a:bodyPr>
          <a:lstStyle/>
          <a:p>
            <a:r>
              <a:rPr lang="ru-RU" b="1" dirty="0" smtClean="0"/>
              <a:t>Человечество представляет собой часть биомассы биосферы.</a:t>
            </a:r>
          </a:p>
          <a:p>
            <a:r>
              <a:rPr lang="ru-RU" b="1" dirty="0" smtClean="0"/>
              <a:t> Если на заре своего становления человек полностью зависел от окружающей среды и оказывал небольшое влияние на природу, то с развитием мозга человек сам становится мощным фактором (антропогенный фактор) дальнейшей эволюции на Земле. </a:t>
            </a:r>
          </a:p>
          <a:p>
            <a:r>
              <a:rPr lang="ru-RU" b="1" dirty="0" smtClean="0"/>
              <a:t>Овладение человеком различными формами энергии – механической, электрической и атомной – способствовало значительному изменению земной коры и биогенной миграции атомов.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C:\Documents and Settings\Жанна\Рабочий стол\Картинки\04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0"/>
            <a:ext cx="8286808" cy="374906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71472" y="4000504"/>
            <a:ext cx="8072494" cy="221457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800" b="1" dirty="0" smtClean="0"/>
              <a:t>В.И. Вернадский подчеркивал в своих трудах, что воздействие человека на остальную биосферу усилилось после появления науки, что человечество стало главнейшей силой, изменяющей процессы в биосфере.</a:t>
            </a:r>
          </a:p>
          <a:p>
            <a:pPr>
              <a:buNone/>
            </a:pPr>
            <a:r>
              <a:rPr lang="ru-RU" sz="1600" b="1" dirty="0" smtClean="0"/>
              <a:t> </a:t>
            </a:r>
          </a:p>
          <a:p>
            <a:pPr>
              <a:buNone/>
            </a:pPr>
            <a:r>
              <a:rPr lang="ru-RU" sz="1600" b="1" dirty="0" smtClean="0"/>
              <a:t> </a:t>
            </a:r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00034" y="0"/>
            <a:ext cx="8429684" cy="1428736"/>
          </a:xfrm>
        </p:spPr>
        <p:txBody>
          <a:bodyPr/>
          <a:lstStyle/>
          <a:p>
            <a:pPr algn="ctr">
              <a:buNone/>
            </a:pPr>
            <a:r>
              <a:rPr lang="ru-RU" sz="2800" b="1" dirty="0" smtClean="0"/>
              <a:t>Понятие о </a:t>
            </a:r>
            <a:r>
              <a:rPr lang="ru-RU" sz="2800" b="1" dirty="0" smtClean="0">
                <a:solidFill>
                  <a:srgbClr val="FF0000"/>
                </a:solidFill>
              </a:rPr>
              <a:t>НООСФЕРЕ</a:t>
            </a:r>
            <a:r>
              <a:rPr lang="ru-RU" sz="2800" b="1" dirty="0" smtClean="0"/>
              <a:t> (греч. «</a:t>
            </a:r>
            <a:r>
              <a:rPr lang="ru-RU" sz="2800" b="1" dirty="0" err="1" smtClean="0"/>
              <a:t>ноос</a:t>
            </a:r>
            <a:r>
              <a:rPr lang="ru-RU" sz="2800" b="1" dirty="0" smtClean="0"/>
              <a:t>» - разум, «сфера» - шар) впервые появилось в начале 20 века.</a:t>
            </a:r>
          </a:p>
          <a:p>
            <a:endParaRPr lang="ru-RU" dirty="0"/>
          </a:p>
        </p:txBody>
      </p:sp>
      <p:pic>
        <p:nvPicPr>
          <p:cNvPr id="5" name="Picture 2" descr="C:\Documents and Settings\Жанна\Рабочий стол\Картинки\120301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1285836"/>
            <a:ext cx="5572164" cy="55721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Жанна\Рабочий стол\Картинки\292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28596" y="571480"/>
            <a:ext cx="8286808" cy="600079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2"/>
                </a:solidFill>
              </a:rPr>
              <a:t>Ноосфера первоначально представлялась как своеобразная «мыслящая» оболочка Земли, которая, зародившись в конце третичного периода, разворачивается над растительным и животным миров – вне биосферы.</a:t>
            </a:r>
          </a:p>
          <a:p>
            <a:r>
              <a:rPr lang="ru-RU" b="1" dirty="0" smtClean="0">
                <a:solidFill>
                  <a:schemeClr val="bg2"/>
                </a:solidFill>
              </a:rPr>
              <a:t>Ноосфера, по Вернадскому, - это биосфера, преобразованная трудом человека и измененная научной мыслью. </a:t>
            </a:r>
          </a:p>
          <a:p>
            <a:r>
              <a:rPr lang="ru-RU" b="1" dirty="0" smtClean="0">
                <a:solidFill>
                  <a:schemeClr val="bg2"/>
                </a:solidFill>
              </a:rPr>
              <a:t>В.И. Вернадский рассматривал переход от  биосферы к ноосфере («сфере разума») как естественный процесс.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algn="ctr"/>
            <a:r>
              <a:rPr lang="ru-RU" sz="3200" b="1" dirty="0" smtClean="0"/>
              <a:t>Ресурсы – источники или предпосылки получения материальных благ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857356" y="1857340"/>
            <a:ext cx="5643570" cy="5000660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4000" b="1" dirty="0" smtClean="0">
                <a:latin typeface="Times New Roman"/>
                <a:ea typeface="Times New Roman"/>
              </a:rPr>
              <a:t>БИОЛОГИЧЕСКИЕ</a:t>
            </a:r>
          </a:p>
          <a:p>
            <a:pPr algn="ctr">
              <a:spcAft>
                <a:spcPts val="0"/>
              </a:spcAft>
            </a:pPr>
            <a:r>
              <a:rPr lang="ru-RU" sz="4000" b="1" dirty="0" smtClean="0">
                <a:latin typeface="Times New Roman"/>
                <a:ea typeface="Times New Roman"/>
              </a:rPr>
              <a:t>Источники и предпосылки объектов живой природы</a:t>
            </a:r>
            <a:endParaRPr lang="ru-RU" sz="6600" b="1" dirty="0">
              <a:latin typeface="Times New Roman"/>
              <a:ea typeface="Times New Roman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85918" y="1857340"/>
            <a:ext cx="5643570" cy="5000660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4000" b="1" dirty="0" smtClean="0">
                <a:latin typeface="Times New Roman"/>
                <a:ea typeface="Times New Roman"/>
              </a:rPr>
              <a:t>ЭКОЛОГИЧЕСКИЕ</a:t>
            </a:r>
          </a:p>
          <a:p>
            <a:pPr algn="ctr">
              <a:spcAft>
                <a:spcPts val="0"/>
              </a:spcAft>
            </a:pPr>
            <a:r>
              <a:rPr lang="ru-RU" sz="4000" b="1" dirty="0" smtClean="0">
                <a:latin typeface="Times New Roman"/>
                <a:ea typeface="Times New Roman"/>
              </a:rPr>
              <a:t>Обеспечивают экологическое равновесие в биосфере</a:t>
            </a:r>
            <a:endParaRPr lang="ru-RU" sz="6600" b="1" dirty="0">
              <a:latin typeface="Times New Roman"/>
              <a:ea typeface="Times New Roman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85918" y="1785902"/>
            <a:ext cx="5643602" cy="5072098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3200" b="1" dirty="0" smtClean="0">
                <a:latin typeface="Times New Roman"/>
                <a:ea typeface="Times New Roman"/>
              </a:rPr>
              <a:t>ПРИРОДНЫЕ</a:t>
            </a:r>
          </a:p>
          <a:p>
            <a:pPr algn="ctr">
              <a:spcAft>
                <a:spcPts val="0"/>
              </a:spcAft>
            </a:pPr>
            <a:r>
              <a:rPr lang="ru-RU" sz="3200" b="1" dirty="0" smtClean="0">
                <a:latin typeface="Times New Roman"/>
                <a:ea typeface="Times New Roman"/>
              </a:rPr>
              <a:t>Природные объекты и явления, поддерживают и повышают качество условий существования человечества: </a:t>
            </a:r>
            <a:r>
              <a:rPr lang="ru-RU" sz="3200" b="1" dirty="0" err="1" smtClean="0">
                <a:latin typeface="Times New Roman"/>
                <a:ea typeface="Times New Roman"/>
              </a:rPr>
              <a:t>возместимые</a:t>
            </a:r>
            <a:r>
              <a:rPr lang="ru-RU" sz="3200" b="1" dirty="0" smtClean="0">
                <a:latin typeface="Times New Roman"/>
                <a:ea typeface="Times New Roman"/>
              </a:rPr>
              <a:t> и невозместимые, </a:t>
            </a:r>
            <a:r>
              <a:rPr lang="ru-RU" sz="3200" b="1" dirty="0" err="1" smtClean="0">
                <a:latin typeface="Times New Roman"/>
                <a:ea typeface="Times New Roman"/>
              </a:rPr>
              <a:t>возобновимые</a:t>
            </a:r>
            <a:r>
              <a:rPr lang="ru-RU" sz="3200" b="1" dirty="0" smtClean="0">
                <a:latin typeface="Times New Roman"/>
                <a:ea typeface="Times New Roman"/>
              </a:rPr>
              <a:t> и </a:t>
            </a:r>
            <a:r>
              <a:rPr lang="ru-RU" sz="3200" b="1" dirty="0" err="1" smtClean="0">
                <a:latin typeface="Times New Roman"/>
                <a:ea typeface="Times New Roman"/>
              </a:rPr>
              <a:t>невозобновымые</a:t>
            </a:r>
            <a:endParaRPr lang="ru-RU" sz="5400" b="1" dirty="0">
              <a:latin typeface="Times New Roman"/>
              <a:ea typeface="Times New Roman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14480" y="1785902"/>
            <a:ext cx="5643602" cy="5072098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4000" b="1" dirty="0" smtClean="0">
                <a:latin typeface="Times New Roman"/>
                <a:ea typeface="Times New Roman"/>
              </a:rPr>
              <a:t>АНТРОПОГЕННЫЕ</a:t>
            </a:r>
          </a:p>
          <a:p>
            <a:pPr algn="ctr">
              <a:spcAft>
                <a:spcPts val="0"/>
              </a:spcAft>
            </a:pPr>
            <a:r>
              <a:rPr lang="ru-RU" sz="4000" b="1" dirty="0" smtClean="0">
                <a:latin typeface="Times New Roman"/>
                <a:ea typeface="Times New Roman"/>
              </a:rPr>
              <a:t>Предметы, явления, условия и факторы, необходимые для существования человечества</a:t>
            </a:r>
            <a:endParaRPr lang="ru-RU" sz="6600" b="1" dirty="0">
              <a:latin typeface="Times New Roman"/>
              <a:ea typeface="Times New Roman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714480" y="1714464"/>
            <a:ext cx="5643602" cy="5143536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4000" b="1" dirty="0" smtClean="0">
                <a:latin typeface="Times New Roman"/>
                <a:ea typeface="Times New Roman"/>
              </a:rPr>
              <a:t>ГЕНЕТИЧЕСКИЕ</a:t>
            </a:r>
          </a:p>
          <a:p>
            <a:pPr algn="ctr">
              <a:spcAft>
                <a:spcPts val="0"/>
              </a:spcAft>
            </a:pPr>
            <a:r>
              <a:rPr lang="ru-RU" sz="4000" b="1" dirty="0" smtClean="0">
                <a:latin typeface="Times New Roman"/>
                <a:ea typeface="Times New Roman"/>
              </a:rPr>
              <a:t>Сумма видов живой </a:t>
            </a:r>
            <a:r>
              <a:rPr lang="ru-RU" sz="4000" b="1" dirty="0" err="1" smtClean="0">
                <a:latin typeface="Times New Roman"/>
                <a:ea typeface="Times New Roman"/>
              </a:rPr>
              <a:t>биоты</a:t>
            </a:r>
            <a:r>
              <a:rPr lang="ru-RU" sz="4000" b="1" dirty="0" smtClean="0">
                <a:latin typeface="Times New Roman"/>
                <a:ea typeface="Times New Roman"/>
              </a:rPr>
              <a:t> – генетическая информация генетического кода живых существ</a:t>
            </a:r>
            <a:endParaRPr lang="ru-RU" sz="6600" b="1" dirty="0">
              <a:latin typeface="Times New Roman"/>
              <a:ea typeface="Times New Roman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14480" y="1643026"/>
            <a:ext cx="5643602" cy="521497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4000" b="1" dirty="0" smtClean="0">
                <a:latin typeface="Times New Roman"/>
                <a:ea typeface="Times New Roman"/>
              </a:rPr>
              <a:t>ПРОДОВОЛЬСТВЕННЫЕ</a:t>
            </a:r>
          </a:p>
          <a:p>
            <a:pPr algn="ctr">
              <a:spcAft>
                <a:spcPts val="0"/>
              </a:spcAft>
            </a:pPr>
            <a:r>
              <a:rPr lang="ru-RU" sz="4000" b="1" dirty="0" smtClean="0">
                <a:latin typeface="Times New Roman"/>
                <a:ea typeface="Times New Roman"/>
              </a:rPr>
              <a:t>Ресурсы, пригодные для употребления в пищу</a:t>
            </a:r>
            <a:endParaRPr lang="ru-RU" sz="6600" b="1" dirty="0">
              <a:latin typeface="Times New Roman"/>
              <a:ea typeface="Times New Roman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5918" y="1643026"/>
            <a:ext cx="5715040" cy="521497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3600" b="1" dirty="0" smtClean="0">
                <a:latin typeface="Times New Roman"/>
                <a:ea typeface="Times New Roman"/>
              </a:rPr>
              <a:t>ЭКОЛОГИЧЕСКОГО РАВНОВЕСИЯ</a:t>
            </a:r>
          </a:p>
          <a:p>
            <a:pPr algn="ctr">
              <a:spcAft>
                <a:spcPts val="0"/>
              </a:spcAft>
            </a:pPr>
            <a:r>
              <a:rPr lang="ru-RU" sz="3600" b="1" dirty="0" smtClean="0">
                <a:latin typeface="Times New Roman"/>
                <a:ea typeface="Times New Roman"/>
              </a:rPr>
              <a:t>Компоненты, создающие условия для функционального или территориального экологического равновесия</a:t>
            </a:r>
            <a:endParaRPr lang="ru-RU" sz="6000" b="1" dirty="0">
              <a:latin typeface="Times New Roman"/>
              <a:ea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8115328" cy="914400"/>
          </a:xfrm>
        </p:spPr>
        <p:txBody>
          <a:bodyPr/>
          <a:lstStyle/>
          <a:p>
            <a:r>
              <a:rPr lang="ru-RU" sz="5400" b="1" dirty="0" smtClean="0"/>
              <a:t>Природные ресурсы</a:t>
            </a:r>
            <a:endParaRPr lang="ru-RU" sz="5400" b="1" dirty="0"/>
          </a:p>
        </p:txBody>
      </p:sp>
      <p:pic>
        <p:nvPicPr>
          <p:cNvPr id="6" name="Picture 2" descr="D:\РАЗРАБОТКИ УРОКОВ\9 класс\Раздел № 5 Взаимоотношения организма и среды. Основы экологии\Глава 18\Природные ресурсы\Видео\2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00174"/>
            <a:ext cx="9144000" cy="5357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НЕИСЧЕРПАЕМЫЕ РЕСУРСЫ</a:t>
            </a: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Arial" pitchFamily="34" charset="0"/>
              </a:rPr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2" y="4000504"/>
          <a:ext cx="8715437" cy="2133600"/>
        </p:xfrm>
        <a:graphic>
          <a:graphicData uri="http://schemas.openxmlformats.org/drawingml/2006/table">
            <a:tbl>
              <a:tblPr/>
              <a:tblGrid>
                <a:gridCol w="2904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48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57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907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hlinkClick r:id="rId2" action="ppaction://hlinksldjump"/>
                        </a:rPr>
                        <a:t>Солнечная радиация</a:t>
                      </a:r>
                      <a:endParaRPr lang="ru-RU" sz="28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hlinkClick r:id="rId3" action="ppaction://hlinksldjump"/>
                        </a:rPr>
                        <a:t>Морские приливы</a:t>
                      </a:r>
                      <a:endParaRPr lang="ru-RU" sz="28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hlinkClick r:id="rId4" action="ppaction://hlinksldjump"/>
                        </a:rPr>
                        <a:t>Ветер </a:t>
                      </a:r>
                      <a:endParaRPr lang="ru-RU" sz="28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Комплекс климатических факторов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hlinkClick r:id="rId6" action="ppaction://hlinksldjump"/>
                        </a:rPr>
                        <a:t>Воды Мирового океана </a:t>
                      </a:r>
                      <a:endParaRPr lang="ru-RU" sz="28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0" y="1428736"/>
            <a:ext cx="3143240" cy="1000132"/>
          </a:xfrm>
          <a:prstGeom prst="roundRect">
            <a:avLst/>
          </a:prstGeom>
          <a:blipFill>
            <a:blip r:embed="rId5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КОСМИЧЕСКИЕ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000760" y="1428736"/>
            <a:ext cx="3143240" cy="1000132"/>
          </a:xfrm>
          <a:prstGeom prst="roundRect">
            <a:avLst/>
          </a:prstGeom>
          <a:blipFill>
            <a:blip r:embed="rId5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ВОДНЫЕ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86050" y="2571744"/>
            <a:ext cx="3500430" cy="1000132"/>
          </a:xfrm>
          <a:prstGeom prst="roundRect">
            <a:avLst/>
          </a:prstGeom>
          <a:blipFill>
            <a:blip r:embed="rId5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КЛИМАТИЧЕСКИЕ</a:t>
            </a:r>
            <a:endParaRPr lang="ru-RU" sz="2800" b="1" dirty="0" smtClean="0">
              <a:solidFill>
                <a:schemeClr val="bg1"/>
              </a:solidFill>
              <a:latin typeface="Arial" pitchFamily="34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5248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4797152"/>
            <a:ext cx="6512511" cy="1440160"/>
          </a:xfrm>
        </p:spPr>
        <p:txBody>
          <a:bodyPr/>
          <a:lstStyle/>
          <a:p>
            <a:r>
              <a:rPr lang="ru-RU" dirty="0" smtClean="0"/>
              <a:t>Солнечная радиация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887288" cy="4137640"/>
          </a:xfrm>
        </p:spPr>
        <p:txBody>
          <a:bodyPr>
            <a:normAutofit/>
          </a:bodyPr>
          <a:lstStyle/>
          <a:p>
            <a:r>
              <a:rPr lang="ru-RU" dirty="0" smtClean="0"/>
              <a:t>Источник солнечной радиации не подвержен влиянию со стороны человека.</a:t>
            </a:r>
          </a:p>
          <a:p>
            <a:r>
              <a:rPr lang="ru-RU" sz="2400" dirty="0" smtClean="0"/>
              <a:t>С какой деятельностью человека могут быть связаны количественные изменения солнечной радиации?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4198230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290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5229200"/>
            <a:ext cx="6739151" cy="1368152"/>
          </a:xfrm>
        </p:spPr>
        <p:txBody>
          <a:bodyPr/>
          <a:lstStyle/>
          <a:p>
            <a:r>
              <a:rPr lang="ru-RU" dirty="0" smtClean="0"/>
              <a:t>Водные ресурсы планеты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645152" y="476672"/>
            <a:ext cx="3346704" cy="4392488"/>
          </a:xfrm>
        </p:spPr>
        <p:txBody>
          <a:bodyPr/>
          <a:lstStyle/>
          <a:p>
            <a:r>
              <a:rPr lang="ru-RU" dirty="0" smtClean="0"/>
              <a:t>Запасы воды в гидросфере остаются неизменными.</a:t>
            </a:r>
          </a:p>
          <a:p>
            <a:r>
              <a:rPr lang="ru-RU" dirty="0" smtClean="0"/>
              <a:t>Проблема пресной воды (</a:t>
            </a:r>
            <a:r>
              <a:rPr lang="ru-RU" dirty="0" err="1" smtClean="0"/>
              <a:t>исчерпаемость</a:t>
            </a:r>
            <a:r>
              <a:rPr lang="ru-RU" dirty="0" smtClean="0"/>
              <a:t>)</a:t>
            </a:r>
          </a:p>
          <a:p>
            <a:r>
              <a:rPr lang="ru-RU" sz="2800" dirty="0" smtClean="0"/>
              <a:t>Каковы последствия загрязнения вод Мирового океана?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3896883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967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5" y="5157192"/>
            <a:ext cx="7118176" cy="1296144"/>
          </a:xfrm>
        </p:spPr>
        <p:txBody>
          <a:bodyPr/>
          <a:lstStyle/>
          <a:p>
            <a:r>
              <a:rPr lang="ru-RU" sz="4000" dirty="0" smtClean="0"/>
              <a:t>Комплекс климатических факторов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887288" cy="347472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Подвергаются определенным влияниям промышленной деятельности человека</a:t>
            </a:r>
            <a:endParaRPr lang="ru-RU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3853271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095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721128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Природные ресурсы и их использование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1142999" y="3068960"/>
            <a:ext cx="3346704" cy="1368152"/>
          </a:xfrm>
        </p:spPr>
        <p:txBody>
          <a:bodyPr/>
          <a:lstStyle/>
          <a:p>
            <a:r>
              <a:rPr lang="ru-RU" dirty="0" smtClean="0"/>
              <a:t>Самостоятельная работа с учебником стр.271-273 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>
          <a:xfrm>
            <a:off x="4645152" y="332656"/>
            <a:ext cx="3346704" cy="4176464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Группа №1</a:t>
            </a:r>
          </a:p>
          <a:p>
            <a:r>
              <a:rPr lang="ru-RU" sz="2400" dirty="0" smtClean="0"/>
              <a:t>ИСЧЕРПАЕМЫЕ </a:t>
            </a:r>
            <a:r>
              <a:rPr lang="ru-RU" sz="2400" dirty="0"/>
              <a:t>ПРИРОДНЫЕ </a:t>
            </a:r>
            <a:r>
              <a:rPr lang="ru-RU" sz="2400" dirty="0" smtClean="0"/>
              <a:t>РЕСУРСЫ (</a:t>
            </a:r>
            <a:r>
              <a:rPr lang="ru-RU" sz="2400" dirty="0" err="1" smtClean="0"/>
              <a:t>возобновимые</a:t>
            </a:r>
            <a:r>
              <a:rPr lang="ru-RU" sz="2400" dirty="0" smtClean="0"/>
              <a:t>)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Группа №2</a:t>
            </a:r>
          </a:p>
          <a:p>
            <a:r>
              <a:rPr lang="ru-RU" sz="2400" dirty="0" smtClean="0"/>
              <a:t>ИСЧЕРПАЕМЫЕ ПРИРОДНЫЕ РЕСУРСЫ (</a:t>
            </a:r>
            <a:r>
              <a:rPr lang="ru-RU" sz="2400" dirty="0" err="1" smtClean="0"/>
              <a:t>невозобновимые</a:t>
            </a:r>
            <a:r>
              <a:rPr lang="ru-RU" sz="2400" dirty="0" smtClean="0"/>
              <a:t>)</a:t>
            </a:r>
            <a:endParaRPr lang="ru-RU" sz="2400" dirty="0"/>
          </a:p>
        </p:txBody>
      </p:sp>
      <p:pic>
        <p:nvPicPr>
          <p:cNvPr id="1026" name="Picture 2" descr="Картинка 2 из 168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16632"/>
            <a:ext cx="2016224" cy="264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811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12064"/>
            <a:ext cx="8115328" cy="914400"/>
          </a:xfrm>
        </p:spPr>
        <p:txBody>
          <a:bodyPr/>
          <a:lstStyle/>
          <a:p>
            <a:pPr algn="ctr"/>
            <a:r>
              <a:rPr lang="ru-RU" b="1" dirty="0" err="1" smtClean="0"/>
              <a:t>Возобновимые</a:t>
            </a:r>
            <a:r>
              <a:rPr lang="ru-RU" b="1" dirty="0" smtClean="0"/>
              <a:t> и </a:t>
            </a:r>
            <a:r>
              <a:rPr lang="ru-RU" b="1" dirty="0" err="1" smtClean="0"/>
              <a:t>невозобновимые</a:t>
            </a:r>
            <a:r>
              <a:rPr lang="ru-RU" b="1" dirty="0" smtClean="0"/>
              <a:t> ресурсы</a:t>
            </a:r>
            <a:br>
              <a:rPr lang="ru-RU" b="1" dirty="0" smtClean="0"/>
            </a:br>
            <a:endParaRPr lang="ru-RU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1857364"/>
          <a:ext cx="9144001" cy="5020636"/>
        </p:xfrm>
        <a:graphic>
          <a:graphicData uri="http://schemas.openxmlformats.org/drawingml/2006/table">
            <a:tbl>
              <a:tblPr/>
              <a:tblGrid>
                <a:gridCol w="3047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7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34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Невозобновимые</a:t>
                      </a:r>
                      <a:r>
                        <a:rPr lang="ru-RU" sz="2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 ресурсы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Возобновимые ресурсы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 Примеры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hlinkClick r:id="rId3" action="ppaction://hlinksldjump"/>
                        </a:rPr>
                        <a:t>Полезные ископаемые</a:t>
                      </a:r>
                      <a:endParaRPr lang="ru-RU" sz="28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hlinkClick r:id="rId3" action="ppaction://hlinksldjump"/>
                        </a:rPr>
                        <a:t>Растительный </a:t>
                      </a:r>
                      <a:r>
                        <a:rPr lang="ru-RU" sz="2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и </a:t>
                      </a:r>
                      <a:r>
                        <a:rPr lang="ru-RU" sz="2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hlinkClick r:id="rId4" action="ppaction://hlinksldjump"/>
                        </a:rPr>
                        <a:t>животный мир</a:t>
                      </a:r>
                      <a:r>
                        <a:rPr lang="ru-RU" sz="2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, плодородие почв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03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Решение проблемы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Рациональное отношение: разумное ограничение их эксплуатации, разработка альтернативных форм энергии и материалов.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85728"/>
            <a:ext cx="7772400" cy="914400"/>
          </a:xfrm>
        </p:spPr>
        <p:txBody>
          <a:bodyPr/>
          <a:lstStyle/>
          <a:p>
            <a:r>
              <a:rPr lang="ru-RU" sz="4400" b="1" dirty="0" smtClean="0"/>
              <a:t>ВЫВОД:</a:t>
            </a:r>
            <a:r>
              <a:rPr lang="ru-RU" sz="4400" dirty="0" smtClean="0"/>
              <a:t/>
            </a:r>
            <a:br>
              <a:rPr lang="ru-RU" sz="44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42910" y="1214422"/>
            <a:ext cx="8043890" cy="5141138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ru-RU" sz="3600" b="1" dirty="0" smtClean="0"/>
          </a:p>
          <a:p>
            <a:r>
              <a:rPr lang="ru-RU" sz="2400" dirty="0" smtClean="0"/>
              <a:t>Для того, чтобы представить все изменения, происходящие под воздействием хозяйственно- трудовой деятельности человека, необходимо учитывать все, что касается природы, соблюдать основные ее законы, а </a:t>
            </a:r>
            <a:r>
              <a:rPr lang="ru-RU" sz="2400" dirty="0" err="1" smtClean="0"/>
              <a:t>такжеь</a:t>
            </a:r>
            <a:r>
              <a:rPr lang="ru-RU" sz="2400" dirty="0" smtClean="0"/>
              <a:t> нужно четко представлять себе механизмы влияния различных сторон деятельности человека на природные системы, знать закономерности реакции биологических объектов на антропогенные воздействия и на этой основе переходить к управлению экосистемами с целью поддержания их устойчивости и продуктивности.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115328" cy="914400"/>
          </a:xfrm>
        </p:spPr>
        <p:txBody>
          <a:bodyPr/>
          <a:lstStyle/>
          <a:p>
            <a:r>
              <a:rPr lang="ru-RU" sz="4400" b="1" dirty="0" smtClean="0">
                <a:hlinkClick r:id="rId2" action="ppaction://hlinkfile"/>
              </a:rPr>
              <a:t>ПРИРОДНЫЕ</a:t>
            </a:r>
            <a:r>
              <a:rPr lang="ru-RU" b="1" dirty="0" smtClean="0">
                <a:hlinkClick r:id="rId2" action="ppaction://hlinkfile"/>
              </a:rPr>
              <a:t> РЕСУРСЫ</a:t>
            </a:r>
            <a:r>
              <a:rPr lang="ru-RU" dirty="0" smtClean="0">
                <a:hlinkClick r:id="rId2" action="ppaction://hlinkfile"/>
              </a:rPr>
              <a:t/>
            </a:r>
            <a:br>
              <a:rPr lang="ru-RU" dirty="0" smtClean="0">
                <a:hlinkClick r:id="rId2" action="ppaction://hlinkfile"/>
              </a:rPr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1142984"/>
          <a:ext cx="9143999" cy="5715016"/>
        </p:xfrm>
        <a:graphic>
          <a:graphicData uri="http://schemas.openxmlformats.org/drawingml/2006/table">
            <a:tbl>
              <a:tblPr/>
              <a:tblGrid>
                <a:gridCol w="40719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5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6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657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Неисчерпаемые – ресурсы, недостаток которых не ожидается в настоящее время и не предвидится в ближайшем будущем (солнечная радиация, воздух, ветер)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Исчерпаемые</a:t>
                      </a: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 –ресурсы, запасы которых под воздействием человеческой деятельности резко уменьшились, что грозит их полным исчезновением.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92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Возобновимые</a:t>
                      </a: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 – ресурсы, которые могут быть восстановлены, если антропогенная деятельность человека не изменит условий воспроизводства живых организмов (растения, животные, земельные ресурсы)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Невозобновимые</a:t>
                      </a: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 – та часть природных ресурсов, которая не может </a:t>
                      </a:r>
                      <a:r>
                        <a:rPr lang="ru-RU" sz="1800" b="1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самовосстанавливаться</a:t>
                      </a: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 в обозримом будущем (полезные ископаемые, почвы, видовой состав растений, животных)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Определите вид ресурса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04664"/>
            <a:ext cx="7317432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519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435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1"/>
            <a:ext cx="9115331" cy="6828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609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Жанна\Рабочий стол\Картинки\Line 1\0013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1"/>
            <a:ext cx="9204772" cy="7048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87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730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Изучить главу 18, параграф 54, стр. 269-273, вопросы 1-6.</a:t>
            </a:r>
            <a:endParaRPr lang="ru-RU" dirty="0"/>
          </a:p>
          <a:p>
            <a:endParaRPr lang="ru-RU" dirty="0"/>
          </a:p>
        </p:txBody>
      </p:sp>
      <p:pic>
        <p:nvPicPr>
          <p:cNvPr id="5" name="Picture 2" descr="Картинка 2 из 1684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720"/>
            <a:ext cx="1713975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348880"/>
            <a:ext cx="2347564" cy="1752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0989153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452</TotalTime>
  <Words>839</Words>
  <Application>Microsoft Office PowerPoint</Application>
  <PresentationFormat>Экран (4:3)</PresentationFormat>
  <Paragraphs>89</Paragraphs>
  <Slides>28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Arial</vt:lpstr>
      <vt:lpstr>Georgia</vt:lpstr>
      <vt:lpstr>Times New Roman</vt:lpstr>
      <vt:lpstr>Trebuchet MS</vt:lpstr>
      <vt:lpstr>Воздушный поток</vt:lpstr>
      <vt:lpstr>Природные ресурсы и их использование</vt:lpstr>
      <vt:lpstr>Задачи: </vt:lpstr>
      <vt:lpstr>Презентация PowerPoint</vt:lpstr>
      <vt:lpstr>Что такое биосфера?</vt:lpstr>
      <vt:lpstr>Перечислите факторы, которые обусловили эволюцию биосферы. </vt:lpstr>
      <vt:lpstr>БИОСФЕРА   </vt:lpstr>
      <vt:lpstr>Презентация PowerPoint</vt:lpstr>
      <vt:lpstr>Презентация PowerPoint</vt:lpstr>
      <vt:lpstr>Презентация PowerPoint</vt:lpstr>
      <vt:lpstr>Презентация PowerPoint</vt:lpstr>
      <vt:lpstr>Ресурсы – источники или предпосылки получения материальных благ </vt:lpstr>
      <vt:lpstr>Природные ресурсы</vt:lpstr>
      <vt:lpstr>НЕИСЧЕРПАЕМЫЕ РЕСУРСЫ </vt:lpstr>
      <vt:lpstr>Солнечная радиация</vt:lpstr>
      <vt:lpstr>Водные ресурсы планеты</vt:lpstr>
      <vt:lpstr>Комплекс климатических факторов</vt:lpstr>
      <vt:lpstr>Природные ресурсы и их использование</vt:lpstr>
      <vt:lpstr>Возобновимые и невозобновимые ресурсы </vt:lpstr>
      <vt:lpstr>ВЫВОД: </vt:lpstr>
      <vt:lpstr>ПРИРОДНЫЕ РЕСУРСЫ </vt:lpstr>
      <vt:lpstr>Определите вид ресурса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Домашнее задание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Природные ресурсы и их использование</dc:title>
  <cp:lastModifiedBy>я готов</cp:lastModifiedBy>
  <cp:revision>53</cp:revision>
  <dcterms:modified xsi:type="dcterms:W3CDTF">2017-02-07T06:45:37Z</dcterms:modified>
</cp:coreProperties>
</file>